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7" r:id="rId3"/>
    <p:sldId id="291" r:id="rId4"/>
    <p:sldId id="293" r:id="rId5"/>
    <p:sldId id="294" r:id="rId6"/>
    <p:sldId id="300" r:id="rId7"/>
    <p:sldId id="302" r:id="rId8"/>
    <p:sldId id="271" r:id="rId9"/>
    <p:sldId id="296" r:id="rId10"/>
    <p:sldId id="295" r:id="rId11"/>
    <p:sldId id="297" r:id="rId12"/>
    <p:sldId id="298" r:id="rId13"/>
    <p:sldId id="299" r:id="rId14"/>
  </p:sldIdLst>
  <p:sldSz cx="9144000" cy="6858000" type="screen4x3"/>
  <p:notesSz cx="7102475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Goddi" initials="" lastIdx="1" clrIdx="0"/>
  <p:cmAuthor id="1" name="Simone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2"/>
    <a:srgbClr val="9AC59F"/>
    <a:srgbClr val="B8DBB9"/>
    <a:srgbClr val="1E1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86456" autoAdjust="0"/>
  </p:normalViewPr>
  <p:slideViewPr>
    <p:cSldViewPr snapToGrid="0" snapToObjects="1">
      <p:cViewPr varScale="1">
        <p:scale>
          <a:sx n="116" d="100"/>
          <a:sy n="116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75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/>
          <a:lstStyle>
            <a:lvl1pPr algn="l">
              <a:defRPr sz="14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/>
          <a:lstStyle>
            <a:lvl1pPr algn="r">
              <a:defRPr sz="1400"/>
            </a:lvl1pPr>
          </a:lstStyle>
          <a:p>
            <a:fld id="{7B50D00D-6B29-E945-8CBA-6963BC5C60F0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 anchor="b"/>
          <a:lstStyle>
            <a:lvl1pPr algn="l">
              <a:defRPr sz="14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 anchor="b"/>
          <a:lstStyle>
            <a:lvl1pPr algn="r">
              <a:defRPr sz="1400"/>
            </a:lvl1pPr>
          </a:lstStyle>
          <a:p>
            <a:fld id="{3201A9A7-F4F1-2A4E-8F80-CE689D4DB4B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/>
          <a:lstStyle>
            <a:lvl1pPr algn="l">
              <a:defRPr sz="14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/>
          <a:lstStyle>
            <a:lvl1pPr algn="r">
              <a:defRPr sz="1400"/>
            </a:lvl1pPr>
          </a:lstStyle>
          <a:p>
            <a:fld id="{3CF93191-C29C-E943-A29F-E4BADC8F4B93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3" tIns="49527" rIns="99053" bIns="4952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53" tIns="49527" rIns="99053" bIns="4952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 anchor="b"/>
          <a:lstStyle>
            <a:lvl1pPr algn="l">
              <a:defRPr sz="14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53" tIns="49527" rIns="99053" bIns="49527" rtlCol="0" anchor="b"/>
          <a:lstStyle>
            <a:lvl1pPr algn="r">
              <a:defRPr sz="1400"/>
            </a:lvl1pPr>
          </a:lstStyle>
          <a:p>
            <a:fld id="{3D4AB5C6-EAB4-A74C-91BA-181C6B7827C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242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20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36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950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AB5C6-EAB4-A74C-91BA-181C6B7827CC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31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FCF0F38-79F4-4A6A-9806-4ACA07D82D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895" y="298579"/>
            <a:ext cx="8892209" cy="62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6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5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1" y="158984"/>
            <a:ext cx="1034892" cy="78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064D4404-431A-474A-8FCD-910728FD3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5875" y="1012299"/>
            <a:ext cx="4772250" cy="338675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75F6DAAB-3650-43FA-83D3-E4847724F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883" y="158984"/>
            <a:ext cx="1616234" cy="77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C74DAF05-E842-45FE-BF8C-B43051305F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7965" y="406747"/>
            <a:ext cx="1391478" cy="31525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7BB51D2-13E6-4281-97BE-178080B527FF}"/>
              </a:ext>
            </a:extLst>
          </p:cNvPr>
          <p:cNvSpPr txBox="1"/>
          <p:nvPr/>
        </p:nvSpPr>
        <p:spPr>
          <a:xfrm>
            <a:off x="1" y="479424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entury Gothic"/>
                <a:cs typeface="Century Gothic"/>
              </a:rPr>
              <a:t>MODALITÀ DI RIPOSIZIONAMENTO DELLE PRIME AZIONI DELLA LINEA DI SERVIZIO B DEL PROGETTO: </a:t>
            </a:r>
            <a:r>
              <a:rPr lang="it-IT" b="1" dirty="0">
                <a:latin typeface="Century Gothic"/>
                <a:cs typeface="Century Gothic"/>
              </a:rPr>
              <a:t>AMPLIAMENTO/MIGLIORAMENTO DELL’OFFERTA DI SERVIZI DELLA RETE CAMERALE AI CITTADINI MIGRANTI E CON BACKGROUND MIGRATORIO</a:t>
            </a:r>
          </a:p>
          <a:p>
            <a:pPr algn="ctr"/>
            <a:endParaRPr lang="it-IT" dirty="0">
              <a:latin typeface="Century Gothic"/>
              <a:cs typeface="Century Gothic"/>
            </a:endParaRPr>
          </a:p>
          <a:p>
            <a:pPr algn="ctr"/>
            <a:r>
              <a:rPr lang="it-IT" dirty="0">
                <a:latin typeface="Century Gothic"/>
                <a:cs typeface="Century Gothic"/>
              </a:rPr>
              <a:t>[Maggio 2020]</a:t>
            </a:r>
          </a:p>
        </p:txBody>
      </p:sp>
    </p:spTree>
    <p:extLst>
      <p:ext uri="{BB962C8B-B14F-4D97-AF65-F5344CB8AC3E}">
        <p14:creationId xmlns:p14="http://schemas.microsoft.com/office/powerpoint/2010/main" val="312230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156131"/>
            <a:ext cx="8228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[5]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Azioni di Direct Email Marketing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(nazionale) con il supporto del MLPS per quel che concerne il database delle Associazioni di migranti (in questo caso si fornisce al MLPS il contenuto della DEM) e territoriale da parte delle Camere di commercio, anche con il coinvolgimento dei principali partner (consolati, associazioni, ecc.) già precedentemente contattati.</a:t>
            </a: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Nota: </a:t>
            </a:r>
            <a:r>
              <a:rPr lang="it-IT" sz="16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per chi non dispone di CRM </a:t>
            </a:r>
            <a:r>
              <a:rPr lang="it-IT" sz="16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Si.Camera</a:t>
            </a:r>
            <a:r>
              <a:rPr lang="it-IT" sz="16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mette a disposizione Ciao Impresa per le azioni di Direct Email Marketing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[6]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Campagna nazionale di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digital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advertising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per promuovere le attività delle Camere di commercio. </a:t>
            </a: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La campagna è gestita da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Si.Camera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it-IT" sz="1600" b="1" dirty="0">
                <a:latin typeface="Century Gothic" panose="020B0502020202020204" pitchFamily="34" charset="0"/>
              </a:rPr>
              <a:t>è gratuita per le Camere di commercio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ed è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modulare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, ovvero viene attivata su ogni territorio con un’attività di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geomarketing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quando la Camera di commercio è pronta ad avviare le azioni. 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COMUNICAZIONE. </a:t>
            </a:r>
            <a:r>
              <a:rPr lang="it-IT" sz="2800" b="1" dirty="0">
                <a:solidFill>
                  <a:srgbClr val="0092D2"/>
                </a:solidFill>
                <a:latin typeface="Century Gothic"/>
                <a:cs typeface="Century Gothic"/>
              </a:rPr>
              <a:t>Le azioni</a:t>
            </a:r>
          </a:p>
        </p:txBody>
      </p:sp>
    </p:spTree>
    <p:extLst>
      <p:ext uri="{BB962C8B-B14F-4D97-AF65-F5344CB8AC3E}">
        <p14:creationId xmlns:p14="http://schemas.microsoft.com/office/powerpoint/2010/main" val="140688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156131"/>
            <a:ext cx="8228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[7]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Folder digitale. </a:t>
            </a:r>
            <a:r>
              <a:rPr lang="it-IT" sz="1600" b="1" dirty="0">
                <a:latin typeface="Century Gothic" panose="020B0502020202020204" pitchFamily="34" charset="0"/>
              </a:rPr>
              <a:t>Già disponibile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in versione nazionale e personalizzato per 9 Camere di commercio che ne hanno fatto richiesta. </a:t>
            </a:r>
          </a:p>
          <a:p>
            <a:pPr algn="just"/>
            <a:endParaRPr lang="it-IT" sz="16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[8]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Video in computer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graphic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  <a:r>
              <a:rPr lang="it-IT" sz="1600" b="1" dirty="0" err="1">
                <a:latin typeface="Century Gothic" panose="020B0502020202020204" pitchFamily="34" charset="0"/>
              </a:rPr>
              <a:t>Gia</a:t>
            </a:r>
            <a:r>
              <a:rPr lang="it-IT" sz="1600" b="1" dirty="0">
                <a:latin typeface="Century Gothic" panose="020B0502020202020204" pitchFamily="34" charset="0"/>
              </a:rPr>
              <a:t> disponibile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. Tutte le Camere di commercio lo possono adottare per le attività di promozione.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[9]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Grafiche per campagne sui social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. Disponibili per le Camere di commercio. Da adattare al «nuovo messaggio» e in funzione della «rimodulazione».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COMUNICAZIONE. </a:t>
            </a:r>
            <a:r>
              <a:rPr lang="it-IT" sz="2800" b="1" dirty="0">
                <a:solidFill>
                  <a:srgbClr val="0092D2"/>
                </a:solidFill>
                <a:latin typeface="Century Gothic"/>
                <a:cs typeface="Century Gothic"/>
              </a:rPr>
              <a:t>Le azioni</a:t>
            </a:r>
          </a:p>
        </p:txBody>
      </p:sp>
    </p:spTree>
    <p:extLst>
      <p:ext uri="{BB962C8B-B14F-4D97-AF65-F5344CB8AC3E}">
        <p14:creationId xmlns:p14="http://schemas.microsoft.com/office/powerpoint/2010/main" val="1448538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6327600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PIANO MEDIA. </a:t>
            </a:r>
            <a:r>
              <a:rPr lang="it-IT" sz="2800" b="1" dirty="0" err="1">
                <a:solidFill>
                  <a:srgbClr val="0092D2"/>
                </a:solidFill>
                <a:latin typeface="Century Gothic"/>
                <a:cs typeface="Century Gothic"/>
              </a:rPr>
              <a:t>Geolocalizzazione</a:t>
            </a:r>
            <a:endParaRPr lang="it-IT" sz="2800" b="1" dirty="0">
              <a:solidFill>
                <a:srgbClr val="0092D2"/>
              </a:solidFill>
              <a:latin typeface="Century Gothic"/>
              <a:cs typeface="Century Gothic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28" y="2123506"/>
            <a:ext cx="6148797" cy="35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900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401795"/>
            <a:ext cx="82285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latin typeface="Century Gothic" panose="020B0502020202020204" pitchFamily="34" charset="0"/>
              </a:rPr>
              <a:t>Periodo</a:t>
            </a:r>
            <a:r>
              <a:rPr lang="it-IT" dirty="0">
                <a:latin typeface="Century Gothic" panose="020B0502020202020204" pitchFamily="34" charset="0"/>
              </a:rPr>
              <a:t>: da attivare in funzione di ciascuna Camera di commercio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latin typeface="Century Gothic" panose="020B0502020202020204" pitchFamily="34" charset="0"/>
              </a:rPr>
              <a:t>Socio Demo Target</a:t>
            </a:r>
            <a:r>
              <a:rPr lang="it-IT" dirty="0">
                <a:latin typeface="Century Gothic" panose="020B0502020202020204" pitchFamily="34" charset="0"/>
              </a:rPr>
              <a:t>: Adulti Extracomunitari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latin typeface="Century Gothic" panose="020B0502020202020204" pitchFamily="34" charset="0"/>
              </a:rPr>
              <a:t>Formati</a:t>
            </a:r>
            <a:r>
              <a:rPr lang="it-IT" dirty="0">
                <a:latin typeface="Century Gothic" panose="020B0502020202020204" pitchFamily="34" charset="0"/>
              </a:rPr>
              <a:t>: display mix (banner, box, </a:t>
            </a:r>
            <a:r>
              <a:rPr lang="it-IT" dirty="0" err="1">
                <a:latin typeface="Century Gothic" panose="020B0502020202020204" pitchFamily="34" charset="0"/>
              </a:rPr>
              <a:t>intersticial</a:t>
            </a:r>
            <a:r>
              <a:rPr lang="it-IT" dirty="0">
                <a:latin typeface="Century Gothic" panose="020B0502020202020204" pitchFamily="34" charset="0"/>
              </a:rPr>
              <a:t>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 err="1">
                <a:latin typeface="Century Gothic" panose="020B0502020202020204" pitchFamily="34" charset="0"/>
              </a:rPr>
              <a:t>Geolocalizzazione</a:t>
            </a:r>
            <a:r>
              <a:rPr lang="it-IT" dirty="0">
                <a:latin typeface="Century Gothic" panose="020B0502020202020204" pitchFamily="34" charset="0"/>
              </a:rPr>
              <a:t>: Province, Città Principali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b="1" dirty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latin typeface="Century Gothic" panose="020B0502020202020204" pitchFamily="34" charset="0"/>
              </a:rPr>
              <a:t>VOLUMI COMUNICAZIONE </a:t>
            </a:r>
            <a:endParaRPr lang="it-IT" dirty="0"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err="1">
                <a:latin typeface="Century Gothic" panose="020B0502020202020204" pitchFamily="34" charset="0"/>
              </a:rPr>
              <a:t>Min</a:t>
            </a:r>
            <a:r>
              <a:rPr lang="it-IT" dirty="0">
                <a:latin typeface="Century Gothic" panose="020B0502020202020204" pitchFamily="34" charset="0"/>
              </a:rPr>
              <a:t> 2-300.000 </a:t>
            </a:r>
            <a:r>
              <a:rPr lang="it-IT" dirty="0" err="1">
                <a:latin typeface="Century Gothic" panose="020B0502020202020204" pitchFamily="34" charset="0"/>
              </a:rPr>
              <a:t>impression</a:t>
            </a:r>
            <a:r>
              <a:rPr lang="it-IT" dirty="0">
                <a:latin typeface="Century Gothic" panose="020B0502020202020204" pitchFamily="34" charset="0"/>
              </a:rPr>
              <a:t> mobile (totali) e  profilate per raggruppamenti provinciali Planning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6327600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PIANO MEDIA. </a:t>
            </a:r>
            <a:r>
              <a:rPr lang="it-IT" sz="2800" b="1" dirty="0" err="1">
                <a:solidFill>
                  <a:srgbClr val="0092D2"/>
                </a:solidFill>
                <a:latin typeface="Century Gothic"/>
                <a:cs typeface="Century Gothic"/>
              </a:rPr>
              <a:t>Geolocalizzazione</a:t>
            </a:r>
            <a:endParaRPr lang="it-IT" sz="2800" b="1" dirty="0">
              <a:solidFill>
                <a:srgbClr val="0092D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948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224371"/>
            <a:ext cx="82285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La campagna di comunicazione e i </a:t>
            </a:r>
            <a:r>
              <a:rPr lang="it-IT" sz="17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tool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 ipotizzati nella fase di startup del progetto FUTURAE, devono essere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ripensati in funzione del modello di gestione delle attività con i migranti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Vista la situazione di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emergenza COVID 19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e presumendo un ritorno alle attività ordinarie in tempi piuttosto lunghi, è stata </a:t>
            </a:r>
            <a:r>
              <a:rPr lang="it-IT" sz="1700" b="1" dirty="0">
                <a:latin typeface="Century Gothic" panose="020B0502020202020204" pitchFamily="34" charset="0"/>
              </a:rPr>
              <a:t>riprogettata la modalità di erogazione del servizio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 ed è stata ridefinita la </a:t>
            </a:r>
            <a:r>
              <a:rPr lang="it-IT" sz="1700" b="1" dirty="0">
                <a:latin typeface="Century Gothic" panose="020B0502020202020204" pitchFamily="34" charset="0"/>
              </a:rPr>
              <a:t>campagna di comunicazione digitale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(già prevista nel progetto), in funzione del contesto di riferimento.</a:t>
            </a:r>
          </a:p>
          <a:p>
            <a:pPr algn="just"/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700" dirty="0">
                <a:latin typeface="Century Gothic" panose="020B0502020202020204" pitchFamily="34" charset="0"/>
              </a:rPr>
              <a:t>Dal punto di vista dei contenuti, questi potranno essere sviluppati solo in seguito alla decisione da parte del Ministero del Lavoro e delle Politiche sociali, con particolare riferimento alle </a:t>
            </a:r>
            <a:r>
              <a:rPr lang="it-IT" sz="1700" b="1" dirty="0">
                <a:latin typeface="Century Gothic" panose="020B0502020202020204" pitchFamily="34" charset="0"/>
              </a:rPr>
              <a:t>modalità di erogazione del servizio</a:t>
            </a:r>
            <a:r>
              <a:rPr lang="it-IT" sz="17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345875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224371"/>
            <a:ext cx="822854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Nel mese di aprile è stata effettuata un’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attività di ricognizione e di confronto </a:t>
            </a:r>
            <a:r>
              <a:rPr lang="it-IT" sz="1700" b="1" dirty="0">
                <a:latin typeface="Century Gothic" panose="020B0502020202020204" pitchFamily="34" charset="0"/>
              </a:rPr>
              <a:t>con tutte le Camere di Commercio aderenti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, per valutare le possibilità alternative da adottare nella modalità di erogazione del servizio.</a:t>
            </a:r>
          </a:p>
          <a:p>
            <a:pPr algn="just"/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In seguito a questo confronto: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Sono state definite le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linee di intervento per la riprogettazione del servizio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(indicate in questo documento) per le prime fasi del progetto (per le successive si verificherà </a:t>
            </a:r>
            <a:r>
              <a:rPr lang="it-IT" sz="17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in progress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, in base all’evoluzione delle c.d. riaperture) </a:t>
            </a:r>
          </a:p>
          <a:p>
            <a:pPr marL="285750" indent="-285750" algn="just">
              <a:buFontTx/>
              <a:buChar char="-"/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E’ stato elaborato un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documento per il Ministero del Lavoro e delle Politiche Sociali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, con la finalità di ottenere l’approvazione della «nuova versione del progetto», anche per gli aspetti riguardanti la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rendicontazione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endParaRPr lang="it-IT" sz="1700" dirty="0">
              <a:latin typeface="Century Gothic" panose="020B0502020202020204" pitchFamily="34" charset="0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54991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28606"/>
              </p:ext>
            </p:extLst>
          </p:nvPr>
        </p:nvGraphicFramePr>
        <p:xfrm>
          <a:off x="583439" y="2179826"/>
          <a:ext cx="8112504" cy="3115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14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68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5622"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ATTIVITA’</a:t>
                      </a:r>
                    </a:p>
                  </a:txBody>
                  <a:tcPr marL="91424" marR="91424" marT="45708" marB="45708"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RIMODULAZIONE</a:t>
                      </a:r>
                    </a:p>
                  </a:txBody>
                  <a:tcPr marL="91424" marR="91424" marT="45708" marB="45708"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STRUMENTI</a:t>
                      </a:r>
                    </a:p>
                  </a:txBody>
                  <a:tcPr marL="91424" marR="91424" marT="45708" marB="45708"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5748">
                <a:tc>
                  <a:txBody>
                    <a:bodyPr/>
                    <a:lstStyle/>
                    <a:p>
                      <a:r>
                        <a:rPr lang="it-IT" sz="1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3.7.1. Seminari</a:t>
                      </a:r>
                      <a:r>
                        <a:rPr lang="it-IT" sz="17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informativi in presenza</a:t>
                      </a:r>
                      <a:endParaRPr lang="it-IT" sz="1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Webinar</a:t>
                      </a:r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informativi</a:t>
                      </a:r>
                      <a:endParaRPr lang="it-IT" sz="1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Zoom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e/o altre piattaforme</a:t>
                      </a:r>
                      <a:endParaRPr lang="it-IT" sz="1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5748">
                <a:tc>
                  <a:txBody>
                    <a:bodyPr/>
                    <a:lstStyle/>
                    <a:p>
                      <a:r>
                        <a:rPr lang="it-IT" sz="1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3.7.2.1 Eventi di orientamento</a:t>
                      </a: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u="non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Webinar</a:t>
                      </a:r>
                      <a:r>
                        <a:rPr lang="it-IT" sz="1700" b="1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Zoom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e/o altre piattaforme</a:t>
                      </a:r>
                      <a:endParaRPr lang="it-IT" sz="1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8340">
                <a:tc>
                  <a:txBody>
                    <a:bodyPr/>
                    <a:lstStyle/>
                    <a:p>
                      <a:r>
                        <a:rPr lang="it-IT" sz="1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3.7.2.2. Interviste</a:t>
                      </a:r>
                      <a:r>
                        <a:rPr lang="it-IT" sz="17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individuali di selezione</a:t>
                      </a:r>
                      <a:endParaRPr lang="it-IT" sz="1700" b="0" strike="sngStrike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Colloqui in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«</a:t>
                      </a:r>
                      <a:r>
                        <a:rPr lang="it-IT" sz="1700" b="1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multimodalità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»</a:t>
                      </a:r>
                      <a:endParaRPr lang="it-IT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Zoom,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1700" b="1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hangouts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it-IT" sz="1700" b="1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skype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it-IT" sz="1700" b="1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whatsapp</a:t>
                      </a:r>
                      <a:r>
                        <a:rPr lang="it-IT" sz="1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 telefono</a:t>
                      </a:r>
                      <a:endParaRPr lang="it-IT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24" marR="91424" marT="45708" marB="45708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MODALITA’ DI EROGAZIONE</a:t>
            </a:r>
          </a:p>
        </p:txBody>
      </p:sp>
    </p:spTree>
    <p:extLst>
      <p:ext uri="{BB962C8B-B14F-4D97-AF65-F5344CB8AC3E}">
        <p14:creationId xmlns:p14="http://schemas.microsoft.com/office/powerpoint/2010/main" val="343051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509928" y="2630395"/>
            <a:ext cx="82285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5250" algn="l"/>
              </a:tabLst>
            </a:pPr>
            <a:r>
              <a:rPr lang="it-IT" sz="1700" dirty="0">
                <a:latin typeface="Century Gothic" panose="020B0502020202020204" pitchFamily="34" charset="0"/>
              </a:rPr>
              <a:t>I Seminari informativi in presenza sono rimodulati in </a:t>
            </a:r>
            <a:r>
              <a:rPr lang="it-IT" sz="17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webinar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informativi</a:t>
            </a: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  <a:tabLst>
                <a:tab pos="95250" algn="l"/>
              </a:tabLst>
            </a:pP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Si potranno svolgere i </a:t>
            </a:r>
            <a:r>
              <a:rPr lang="it-IT" sz="17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webinar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informativi in multi modalità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ovvero con</a:t>
            </a:r>
            <a:r>
              <a:rPr lang="it-IT" sz="1700" b="1" dirty="0">
                <a:latin typeface="Century Gothic" panose="020B0502020202020204" pitchFamily="34" charset="0"/>
              </a:rPr>
              <a:t> Zoom e/o altre piattaforme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>
              <a:tabLst>
                <a:tab pos="177800" algn="l"/>
              </a:tabLst>
            </a:pP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Gli strumenti citati sono già adottati dalle Camere di Commercio e la scelta multipla è finalizzata a soddisfare le diverse esigenze degli utenti</a:t>
            </a:r>
          </a:p>
          <a:p>
            <a:pPr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954107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MODALITA’ DI EROGAZIONE </a:t>
            </a:r>
          </a:p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3.7.1: Servizi Informativi</a:t>
            </a:r>
          </a:p>
        </p:txBody>
      </p:sp>
    </p:spTree>
    <p:extLst>
      <p:ext uri="{BB962C8B-B14F-4D97-AF65-F5344CB8AC3E}">
        <p14:creationId xmlns:p14="http://schemas.microsoft.com/office/powerpoint/2010/main" val="232050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401795"/>
            <a:ext cx="822854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700" dirty="0">
              <a:latin typeface="Century Gothic" panose="020B0502020202020204" pitchFamily="34" charset="0"/>
            </a:endParaRPr>
          </a:p>
          <a:p>
            <a:r>
              <a:rPr lang="it-IT" sz="1700" dirty="0">
                <a:latin typeface="Century Gothic" panose="020B0502020202020204" pitchFamily="34" charset="0"/>
              </a:rPr>
              <a:t>Gli Eventi di orientamento di 8 ore sono rimodulati in </a:t>
            </a:r>
            <a:r>
              <a:rPr lang="it-IT" sz="1700" b="1" dirty="0" err="1">
                <a:latin typeface="Century Gothic" panose="020B0502020202020204" pitchFamily="34" charset="0"/>
              </a:rPr>
              <a:t>Webinar</a:t>
            </a:r>
            <a:r>
              <a:rPr lang="it-IT" sz="1700" b="1" dirty="0">
                <a:latin typeface="Century Gothic" panose="020B0502020202020204" pitchFamily="34" charset="0"/>
              </a:rPr>
              <a:t> </a:t>
            </a:r>
          </a:p>
          <a:p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Si potranno svolgere gli eventi di orientamento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 multi modalità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ovvero con</a:t>
            </a:r>
            <a:r>
              <a:rPr lang="it-IT" sz="1700" b="1" dirty="0">
                <a:latin typeface="Century Gothic" panose="020B0502020202020204" pitchFamily="34" charset="0"/>
              </a:rPr>
              <a:t> Zoom e/o altre piattaforme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it-IT" sz="1700" dirty="0">
              <a:latin typeface="Century Gothic" panose="020B0502020202020204" pitchFamily="34" charset="0"/>
            </a:endParaRPr>
          </a:p>
          <a:p>
            <a:pPr algn="just">
              <a:tabLst>
                <a:tab pos="95250" algn="l"/>
              </a:tabLst>
            </a:pPr>
            <a:r>
              <a:rPr lang="it-IT" sz="1700" dirty="0">
                <a:latin typeface="Century Gothic" panose="020B0502020202020204" pitchFamily="34" charset="0"/>
              </a:rPr>
              <a:t>Si può ipotizzare, come esempio, l’erogazione di </a:t>
            </a:r>
            <a:r>
              <a:rPr lang="it-IT" sz="1700" dirty="0" err="1">
                <a:latin typeface="Century Gothic" panose="020B0502020202020204" pitchFamily="34" charset="0"/>
              </a:rPr>
              <a:t>webinar</a:t>
            </a:r>
            <a:r>
              <a:rPr lang="it-IT" sz="1700" dirty="0">
                <a:latin typeface="Century Gothic" panose="020B0502020202020204" pitchFamily="34" charset="0"/>
              </a:rPr>
              <a:t> di orientamento </a:t>
            </a:r>
            <a:r>
              <a:rPr lang="it-IT" sz="1700" b="1" dirty="0">
                <a:latin typeface="Century Gothic" panose="020B0502020202020204" pitchFamily="34" charset="0"/>
              </a:rPr>
              <a:t>2 ore </a:t>
            </a:r>
            <a:r>
              <a:rPr lang="it-IT" sz="1700" dirty="0">
                <a:latin typeface="Century Gothic" panose="020B0502020202020204" pitchFamily="34" charset="0"/>
              </a:rPr>
              <a:t>per </a:t>
            </a:r>
            <a:r>
              <a:rPr lang="it-IT" sz="1700" b="1" dirty="0">
                <a:latin typeface="Century Gothic" panose="020B0502020202020204" pitchFamily="34" charset="0"/>
              </a:rPr>
              <a:t>piccoli gruppi </a:t>
            </a:r>
            <a:r>
              <a:rPr lang="it-IT" sz="1700" dirty="0">
                <a:latin typeface="Century Gothic" panose="020B0502020202020204" pitchFamily="34" charset="0"/>
              </a:rPr>
              <a:t>(8-10 partecipanti) ripetuti a intervalli definiti, pianificati </a:t>
            </a:r>
            <a:r>
              <a:rPr lang="it-IT" sz="1700">
                <a:latin typeface="Century Gothic" panose="020B0502020202020204" pitchFamily="34" charset="0"/>
              </a:rPr>
              <a:t>a seconda </a:t>
            </a:r>
            <a:r>
              <a:rPr lang="it-IT" sz="1700" dirty="0">
                <a:latin typeface="Century Gothic" panose="020B0502020202020204" pitchFamily="34" charset="0"/>
              </a:rPr>
              <a:t>delle esigenze. </a:t>
            </a: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	</a:t>
            </a: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La pianificazione dei tempi e la modularità di erogazione è lasciata alla scelta di ciascuna Camera di Commercio in base alle esigenze degli utenti  del territorio. 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954107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MODALITA’ DI EROGAZIONE 3.7.2.1 Eventi di Orientamento </a:t>
            </a:r>
          </a:p>
        </p:txBody>
      </p:sp>
    </p:spTree>
    <p:extLst>
      <p:ext uri="{BB962C8B-B14F-4D97-AF65-F5344CB8AC3E}">
        <p14:creationId xmlns:p14="http://schemas.microsoft.com/office/powerpoint/2010/main" val="195278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401795"/>
            <a:ext cx="822854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700" dirty="0">
              <a:latin typeface="Century Gothic" panose="020B0502020202020204" pitchFamily="34" charset="0"/>
            </a:endParaRPr>
          </a:p>
          <a:p>
            <a:pPr algn="just">
              <a:tabLst>
                <a:tab pos="95250" algn="l"/>
              </a:tabLst>
            </a:pPr>
            <a:r>
              <a:rPr lang="it-IT" sz="1700" dirty="0">
                <a:latin typeface="Century Gothic" panose="020B0502020202020204" pitchFamily="34" charset="0"/>
              </a:rPr>
              <a:t>Le Interviste individuali di selezione sono rimodulate in </a:t>
            </a:r>
            <a:r>
              <a:rPr lang="it-IT" sz="1700" b="1" dirty="0">
                <a:latin typeface="Century Gothic" panose="020B0502020202020204" pitchFamily="34" charset="0"/>
              </a:rPr>
              <a:t>Colloqui in «</a:t>
            </a:r>
            <a:r>
              <a:rPr lang="it-IT" sz="1700" b="1" dirty="0" err="1">
                <a:latin typeface="Century Gothic" panose="020B0502020202020204" pitchFamily="34" charset="0"/>
              </a:rPr>
              <a:t>multimodalità</a:t>
            </a:r>
            <a:r>
              <a:rPr lang="it-IT" sz="1700" b="1" dirty="0">
                <a:latin typeface="Century Gothic" panose="020B0502020202020204" pitchFamily="34" charset="0"/>
              </a:rPr>
              <a:t>»</a:t>
            </a:r>
          </a:p>
          <a:p>
            <a:pPr marL="285750" indent="-285750" algn="just">
              <a:buFontTx/>
              <a:buChar char="-"/>
              <a:tabLst>
                <a:tab pos="95250" algn="l"/>
              </a:tabLst>
            </a:pP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Si svolgeranno i </a:t>
            </a:r>
            <a:r>
              <a:rPr lang="it-IT" sz="1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colloqui di orientamento in multi modalità 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ovvero con: telefono, </a:t>
            </a:r>
            <a:r>
              <a:rPr lang="it-IT" sz="17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WhatsApp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, Skype, </a:t>
            </a:r>
            <a:r>
              <a:rPr lang="it-IT" sz="17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Hangout</a:t>
            </a: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, Zoom. </a:t>
            </a:r>
          </a:p>
          <a:p>
            <a:pPr algn="just">
              <a:tabLst>
                <a:tab pos="177800" algn="l"/>
              </a:tabLst>
            </a:pP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Gli strumenti citati sono già adottati dalle Camere di Commercio e la scelta multipla è finalizzata a soddisfare le diverse esigenze degli utenti</a:t>
            </a:r>
          </a:p>
          <a:p>
            <a:pPr algn="just">
              <a:tabLst>
                <a:tab pos="177800" algn="l"/>
              </a:tabLst>
            </a:pPr>
            <a:r>
              <a:rPr lang="it-IT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	</a:t>
            </a:r>
          </a:p>
          <a:p>
            <a:pPr algn="just">
              <a:tabLst>
                <a:tab pos="177800" algn="l"/>
              </a:tabLst>
            </a:pPr>
            <a:endParaRPr lang="it-IT" sz="17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954107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MODALITA’ DI EROGAZIONE 3.7.2.2 Interviste individuali </a:t>
            </a:r>
          </a:p>
        </p:txBody>
      </p:sp>
    </p:spTree>
    <p:extLst>
      <p:ext uri="{BB962C8B-B14F-4D97-AF65-F5344CB8AC3E}">
        <p14:creationId xmlns:p14="http://schemas.microsoft.com/office/powerpoint/2010/main" val="249059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156131"/>
            <a:ext cx="8228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Pur mantenendo l’attuale creatività, il (nuovo) messaggio deve essere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chiaro e diretto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, anche adottando al meglio il titolo del progetto “FUTURAE”. 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Un messaggio caratterizzato da una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call to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action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: #resta a casa, ma partecipa alle attività. Partecipa ai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webinar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per informarti! Fai un colloquio individuale per raccontarci la tua idea di impresa (per il futuro). 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L’obiettivo del messaggio (positivo, orientato al futuro) è quello di ottenere un risultato immediato: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far partecipare i migranti alle attività del progetto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(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Webinar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, colloqui, ecc.)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808985" cy="523220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COMUNICAZIONE. </a:t>
            </a:r>
            <a:r>
              <a:rPr lang="it-IT" sz="2800" b="1" dirty="0">
                <a:solidFill>
                  <a:srgbClr val="0092D2"/>
                </a:solidFill>
                <a:latin typeface="Century Gothic"/>
                <a:cs typeface="Century Gothic"/>
              </a:rPr>
              <a:t>Il messaggio</a:t>
            </a:r>
          </a:p>
        </p:txBody>
      </p:sp>
    </p:spTree>
    <p:extLst>
      <p:ext uri="{BB962C8B-B14F-4D97-AF65-F5344CB8AC3E}">
        <p14:creationId xmlns:p14="http://schemas.microsoft.com/office/powerpoint/2010/main" val="144044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8B7936C-D015-4A26-92B9-8318AB55F747}"/>
              </a:ext>
            </a:extLst>
          </p:cNvPr>
          <p:cNvSpPr/>
          <p:nvPr/>
        </p:nvSpPr>
        <p:spPr>
          <a:xfrm>
            <a:off x="492375" y="2156131"/>
            <a:ext cx="8228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[1]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Aggiornamento (copy) dei contenuti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da adottare sui canali social e sui siti web. Testi forniti da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Si.Camera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e poi gestiti in funzione delle specifiche esigenze dalle Camere di commercio</a:t>
            </a:r>
          </a:p>
          <a:p>
            <a:pPr marL="342900" indent="-342900" algn="just">
              <a:buAutoNum type="arabicPeriod"/>
            </a:pPr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[2]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Apertura canale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Facebook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nazionale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, con definizione del piano editoriale.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[3] 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Campagna sponsorizzata su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Facebook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(</a:t>
            </a:r>
            <a:r>
              <a:rPr lang="it-IT" sz="1600" b="1" dirty="0">
                <a:latin typeface="Century Gothic" panose="020B0502020202020204" pitchFamily="34" charset="0"/>
              </a:rPr>
              <a:t>nessun costo per le Camere di commercio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) con localizzazione geografica sui territori che possono avviare le attività. 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[4] Aggiornamento delle </a:t>
            </a:r>
            <a:r>
              <a:rPr lang="it-IT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landing</a:t>
            </a:r>
            <a:r>
              <a:rPr lang="it-IT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page 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delle Camere di commercio e dei contenuti pubblicati sul portale web istituzionale di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Unioncamere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(unioncamere.gov.it) e sui portali tematici del Sistema Camerale.</a:t>
            </a:r>
          </a:p>
          <a:p>
            <a:pPr algn="just"/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Contenuti «di base» forniti da </a:t>
            </a:r>
            <a:r>
              <a:rPr lang="it-IT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Si.Camera</a:t>
            </a:r>
            <a:r>
              <a:rPr lang="it-IT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xmlns="" id="{2A71BF2A-CF5E-4955-AF92-2055871AF1E4}"/>
              </a:ext>
            </a:extLst>
          </p:cNvPr>
          <p:cNvSpPr txBox="1">
            <a:spLocks/>
          </p:cNvSpPr>
          <p:nvPr/>
        </p:nvSpPr>
        <p:spPr>
          <a:xfrm>
            <a:off x="509928" y="1382286"/>
            <a:ext cx="5527763" cy="954107"/>
          </a:xfrm>
          <a:prstGeom prst="rect">
            <a:avLst/>
          </a:prstGeom>
          <a:ln w="0">
            <a:noFill/>
          </a:ln>
        </p:spPr>
        <p:txBody>
          <a:bodyPr vert="horz" wrap="square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 baseline="0">
                <a:solidFill>
                  <a:srgbClr val="9AC59F"/>
                </a:solidFill>
                <a:latin typeface="Andale Mono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rgbClr val="0092D2"/>
                </a:solidFill>
                <a:latin typeface="Century Gothic"/>
                <a:cs typeface="Century Gothic"/>
              </a:rPr>
              <a:t>COMUNICAZIONE. </a:t>
            </a:r>
            <a:r>
              <a:rPr lang="it-IT" sz="2800" b="1" dirty="0">
                <a:solidFill>
                  <a:srgbClr val="0092D2"/>
                </a:solidFill>
                <a:latin typeface="Century Gothic"/>
                <a:cs typeface="Century Gothic"/>
              </a:rPr>
              <a:t>Le azioni</a:t>
            </a:r>
          </a:p>
          <a:p>
            <a:pPr algn="l"/>
            <a:endParaRPr lang="it-IT" sz="2800" dirty="0">
              <a:solidFill>
                <a:srgbClr val="0092D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9718815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5949</TotalTime>
  <Words>1036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Copertina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Tina Cherubino</dc:creator>
  <cp:lastModifiedBy>Elona Bano</cp:lastModifiedBy>
  <cp:revision>331</cp:revision>
  <cp:lastPrinted>2019-12-18T11:11:15Z</cp:lastPrinted>
  <dcterms:created xsi:type="dcterms:W3CDTF">2017-09-05T13:14:32Z</dcterms:created>
  <dcterms:modified xsi:type="dcterms:W3CDTF">2020-09-18T09:44:47Z</dcterms:modified>
</cp:coreProperties>
</file>